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7" r:id="rId5"/>
    <p:sldId id="271" r:id="rId6"/>
    <p:sldId id="259" r:id="rId7"/>
    <p:sldId id="274" r:id="rId8"/>
    <p:sldId id="273" r:id="rId9"/>
    <p:sldId id="260" r:id="rId10"/>
    <p:sldId id="261" r:id="rId11"/>
    <p:sldId id="262" r:id="rId12"/>
    <p:sldId id="264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8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2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75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3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2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C6B4A9-1611-4792-9094-5F34BCA07E0B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9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6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4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6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0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2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3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6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39" y="3208714"/>
            <a:ext cx="10447021" cy="2574866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Dr. S. KATHAR USEAN, </a:t>
            </a:r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M.A., M.Phil., B.Ed., Ph.D., NET,SET.,</a:t>
            </a:r>
            <a: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/>
            </a:r>
            <a:b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Coordinator – Entrepreneurship Development Cell &amp;</a:t>
            </a:r>
            <a:b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Assistant Professor of English</a:t>
            </a:r>
            <a:b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Jamal Mohamed College, Trichy.</a:t>
            </a:r>
            <a:br>
              <a:rPr lang="en-US" sz="2500" dirty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2500" dirty="0">
                <a:latin typeface="Arial Rounded MT Bold" panose="020F0704030504030204" pitchFamily="34" charset="0"/>
              </a:rPr>
              <a:t> </a:t>
            </a:r>
            <a:endParaRPr lang="en-IN" sz="25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321" y="1446417"/>
            <a:ext cx="9306098" cy="176229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Awareness </a:t>
            </a:r>
            <a:r>
              <a:rPr lang="en-US" sz="33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programme</a:t>
            </a:r>
            <a:r>
              <a:rPr lang="en-US" sz="33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on</a:t>
            </a:r>
          </a:p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Tamil Nadu </a:t>
            </a:r>
            <a:r>
              <a:rPr lang="en-IN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Student Innovators (TNSI)</a:t>
            </a:r>
            <a:endParaRPr lang="en-IN" sz="33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8968"/>
            <a:ext cx="8596668" cy="866274"/>
          </a:xfrm>
        </p:spPr>
        <p:txBody>
          <a:bodyPr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Auto </a:t>
            </a:r>
            <a:r>
              <a:rPr lang="en-US" sz="50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Annadurai</a:t>
            </a:r>
            <a:endParaRPr lang="en-IN" sz="5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68044"/>
          <a:stretch/>
        </p:blipFill>
        <p:spPr>
          <a:xfrm>
            <a:off x="166030" y="2423160"/>
            <a:ext cx="5593086" cy="4434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2397"/>
          <a:stretch/>
        </p:blipFill>
        <p:spPr>
          <a:xfrm>
            <a:off x="5887453" y="2697480"/>
            <a:ext cx="5919536" cy="4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2926"/>
            <a:ext cx="8596668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56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Marketing </a:t>
            </a:r>
            <a:r>
              <a:rPr lang="en-US" sz="5600" b="1" dirty="0">
                <a:solidFill>
                  <a:schemeClr val="bg1"/>
                </a:solidFill>
                <a:latin typeface="Bahnschrift" panose="020B0502040204020203" pitchFamily="34" charset="0"/>
              </a:rPr>
              <a:t>Strategies </a:t>
            </a:r>
            <a:br>
              <a:rPr lang="en-US" sz="5600" b="1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endParaRPr lang="en-IN" sz="5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8" y="2423160"/>
            <a:ext cx="11460881" cy="42291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Marketing plays a significant role in promoting the well-being of the business enterprise. </a:t>
            </a:r>
          </a:p>
          <a:p>
            <a:r>
              <a:rPr lang="en-US" sz="3000" dirty="0">
                <a:solidFill>
                  <a:schemeClr val="tx1"/>
                </a:solidFill>
              </a:rPr>
              <a:t>The entrepreneur should use all strategies to place his company on the top position in the market</a:t>
            </a:r>
          </a:p>
          <a:p>
            <a:r>
              <a:rPr lang="en-US" sz="3000" dirty="0">
                <a:solidFill>
                  <a:schemeClr val="tx1"/>
                </a:solidFill>
                <a:latin typeface="Bahnschrift" panose="020B0502040204020203" pitchFamily="34" charset="0"/>
              </a:rPr>
              <a:t>Top of the mind awareness strategy	- </a:t>
            </a:r>
            <a:endParaRPr lang="en-US" sz="3000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Bahnschrift" panose="020B0502040204020203" pitchFamily="34" charset="0"/>
              </a:rPr>
              <a:t>	</a:t>
            </a:r>
            <a:r>
              <a:rPr lang="en-US" sz="3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					</a:t>
            </a:r>
            <a:r>
              <a:rPr lang="en-US" sz="3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Oregano </a:t>
            </a:r>
            <a:r>
              <a:rPr lang="en-US" sz="3000" dirty="0">
                <a:solidFill>
                  <a:srgbClr val="FF0000"/>
                </a:solidFill>
                <a:latin typeface="Bahnschrift" panose="020B0502040204020203" pitchFamily="34" charset="0"/>
              </a:rPr>
              <a:t>Packets of Domino Pizza</a:t>
            </a:r>
          </a:p>
          <a:p>
            <a:r>
              <a:rPr lang="en-US" sz="3000" dirty="0">
                <a:solidFill>
                  <a:schemeClr val="tx1"/>
                </a:solidFill>
                <a:latin typeface="Bahnschrift" panose="020B0502040204020203" pitchFamily="34" charset="0"/>
              </a:rPr>
              <a:t>Advertisements of Coco Cola, Pepsi, Dairy Milk Chocolates, Health Drinks</a:t>
            </a:r>
          </a:p>
          <a:p>
            <a:r>
              <a:rPr lang="en-US" sz="3000" dirty="0">
                <a:solidFill>
                  <a:schemeClr val="tx1"/>
                </a:solidFill>
                <a:latin typeface="Bahnschrift" panose="020B0502040204020203" pitchFamily="34" charset="0"/>
              </a:rPr>
              <a:t>Demand should be identified.</a:t>
            </a:r>
          </a:p>
          <a:p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77645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224445"/>
            <a:ext cx="11045536" cy="6382095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/>
            </a:r>
            <a:br>
              <a:rPr lang="en-US" sz="2800" u="sng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en-US" sz="5600" u="sng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Competencies </a:t>
            </a:r>
            <a:r>
              <a:rPr lang="en-US" sz="5600" u="sng" dirty="0">
                <a:solidFill>
                  <a:schemeClr val="bg1"/>
                </a:solidFill>
                <a:latin typeface="Bahnschrift SemiBold" panose="020B0502040204020203" pitchFamily="34" charset="0"/>
              </a:rPr>
              <a:t>and </a:t>
            </a:r>
            <a:r>
              <a:rPr lang="en-US" sz="5600" u="sng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characteristics</a:t>
            </a:r>
            <a:r>
              <a:rPr lang="en-US" sz="5600" u="sng" dirty="0">
                <a:solidFill>
                  <a:schemeClr val="bg1"/>
                </a:solidFill>
                <a:latin typeface="Bahnschrift SemiBold" panose="020B0502040204020203" pitchFamily="34" charset="0"/>
              </a:rPr>
              <a:t/>
            </a:r>
            <a:br>
              <a:rPr lang="en-US" sz="5600" u="sng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en-US" sz="5600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/>
            </a:r>
            <a:br>
              <a:rPr lang="en-US" sz="5600" u="sng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1) Creativity and Innovation </a:t>
            </a:r>
            <a:r>
              <a:rPr lang="en-US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		2</a:t>
            </a: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) Information seeker </a:t>
            </a:r>
            <a:b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3) Effective strategists </a:t>
            </a:r>
            <a:r>
              <a:rPr lang="en-US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			   4</a:t>
            </a: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) Committed to </a:t>
            </a:r>
            <a:r>
              <a:rPr lang="en-US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																	working  </a:t>
            </a: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5) Systematic planning </a:t>
            </a:r>
            <a:r>
              <a:rPr lang="en-US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				6)Problem </a:t>
            </a: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solver </a:t>
            </a:r>
            <a:b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7)Self-confidence</a:t>
            </a:r>
            <a:b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endParaRPr lang="en-IN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3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86426" cy="706964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+mn-lt"/>
              </a:rPr>
              <a:t>Innovation and Entrepreneurship Development Programme (IEDP)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308860"/>
            <a:ext cx="11407140" cy="371094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 Innovation </a:t>
            </a:r>
            <a:r>
              <a:rPr lang="en-US" sz="3600" b="1" dirty="0"/>
              <a:t>and Entrepreneurship Development 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Programme</a:t>
            </a:r>
            <a:r>
              <a:rPr lang="en-US" sz="3600" b="1" dirty="0" smtClean="0"/>
              <a:t> </a:t>
            </a:r>
            <a:r>
              <a:rPr lang="en-US" sz="3600" b="1" dirty="0"/>
              <a:t>(IEDP) is the flagship </a:t>
            </a:r>
            <a:r>
              <a:rPr lang="en-US" sz="3600" b="1" dirty="0" err="1"/>
              <a:t>programme</a:t>
            </a:r>
            <a:r>
              <a:rPr lang="en-US" sz="3600" b="1" dirty="0"/>
              <a:t> of EDII to create entrepreneurship orientation among college </a:t>
            </a:r>
            <a:r>
              <a:rPr lang="en-US" sz="3600" b="1" dirty="0" smtClean="0"/>
              <a:t>students.</a:t>
            </a:r>
          </a:p>
          <a:p>
            <a:r>
              <a:rPr lang="en-US" sz="3600" b="1" dirty="0" smtClean="0"/>
              <a:t> EDII-TN </a:t>
            </a:r>
            <a:r>
              <a:rPr lang="en-US" sz="3600" b="1" dirty="0"/>
              <a:t>has taken many initiatives under IEDP </a:t>
            </a:r>
            <a:r>
              <a:rPr lang="en-US" sz="3600" b="1" dirty="0" smtClean="0"/>
              <a:t>to </a:t>
            </a:r>
            <a:r>
              <a:rPr lang="en-US" sz="3600" b="1" dirty="0"/>
              <a:t>promote Innovation &amp; Entrepreneurial culture in Higher Educational Institutions in the State.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51499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EDII-IEDP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54580"/>
            <a:ext cx="11590020" cy="43434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 </a:t>
            </a:r>
            <a:r>
              <a:rPr lang="en-US" sz="3800" b="1" dirty="0" smtClean="0"/>
              <a:t>Students </a:t>
            </a:r>
            <a:r>
              <a:rPr lang="en-US" sz="3800" b="1" dirty="0"/>
              <a:t>would be motivated, educated and </a:t>
            </a:r>
            <a:r>
              <a:rPr lang="en-US" sz="3800" b="1" dirty="0" smtClean="0"/>
              <a:t>  </a:t>
            </a:r>
          </a:p>
          <a:p>
            <a:pPr marL="0" indent="0">
              <a:buNone/>
            </a:pPr>
            <a:r>
              <a:rPr lang="en-US" sz="3800" b="1" dirty="0" smtClean="0"/>
              <a:t>     mentored </a:t>
            </a:r>
            <a:r>
              <a:rPr lang="en-US" sz="3800" b="1" dirty="0"/>
              <a:t>to </a:t>
            </a:r>
            <a:r>
              <a:rPr lang="en-US" sz="3800" b="1" dirty="0" smtClean="0"/>
              <a:t>develop </a:t>
            </a:r>
            <a:r>
              <a:rPr lang="en-US" sz="3800" b="1" dirty="0"/>
              <a:t>innovative business ideas</a:t>
            </a:r>
            <a:r>
              <a:rPr lang="en-US" sz="3800" b="1" dirty="0" smtClean="0"/>
              <a:t>.</a:t>
            </a:r>
          </a:p>
          <a:p>
            <a:r>
              <a:rPr lang="en-US" sz="3800" b="1" dirty="0" smtClean="0"/>
              <a:t> </a:t>
            </a:r>
            <a:r>
              <a:rPr lang="en-US" sz="3800" b="1" dirty="0"/>
              <a:t>bringing out the best of ideas from them and convert </a:t>
            </a:r>
            <a:r>
              <a:rPr lang="en-US" sz="3800" b="1" dirty="0" smtClean="0"/>
              <a:t>their </a:t>
            </a:r>
            <a:r>
              <a:rPr lang="en-US" sz="3800" b="1" dirty="0"/>
              <a:t>ideas into prototypes and businesses.</a:t>
            </a:r>
          </a:p>
          <a:p>
            <a:r>
              <a:rPr lang="en-US" sz="3800" b="1" dirty="0"/>
              <a:t> </a:t>
            </a:r>
            <a:r>
              <a:rPr lang="en-US" sz="3800" b="1" dirty="0" smtClean="0"/>
              <a:t>Extending </a:t>
            </a:r>
            <a:r>
              <a:rPr lang="en-US" sz="3800" b="1" dirty="0"/>
              <a:t>the support of various schemes of the Government to eligible candidates.</a:t>
            </a:r>
            <a:endParaRPr lang="en-IN" sz="3800" b="1" dirty="0"/>
          </a:p>
          <a:p>
            <a:pPr marL="0" indent="0">
              <a:buNone/>
            </a:pPr>
            <a:r>
              <a:rPr lang="en-US" sz="3600" b="1" dirty="0" smtClean="0"/>
              <a:t> </a:t>
            </a:r>
          </a:p>
          <a:p>
            <a:pPr marL="0" indent="0">
              <a:buNone/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27225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973668"/>
            <a:ext cx="10264140" cy="706964"/>
          </a:xfrm>
        </p:spPr>
        <p:txBody>
          <a:bodyPr/>
          <a:lstStyle/>
          <a:p>
            <a:pPr algn="ctr"/>
            <a:r>
              <a:rPr lang="en-US" sz="5000" b="1" dirty="0"/>
              <a:t>Tamil Nadu Student Innovators (</a:t>
            </a:r>
            <a:r>
              <a:rPr lang="en-US" sz="5000" b="1" dirty="0" smtClean="0"/>
              <a:t>TNSI)</a:t>
            </a:r>
            <a:endParaRPr lang="en-IN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377440"/>
            <a:ext cx="11430000" cy="364236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TNSI </a:t>
            </a:r>
            <a:r>
              <a:rPr lang="en-US" sz="3600" b="1" dirty="0"/>
              <a:t>is the annual innovation challenge for college students organized at state level in all five regions. </a:t>
            </a:r>
            <a:endParaRPr lang="en-US" sz="3600" b="1" dirty="0" smtClean="0"/>
          </a:p>
          <a:p>
            <a:r>
              <a:rPr lang="en-US" sz="3600" b="1" dirty="0" smtClean="0"/>
              <a:t> To </a:t>
            </a:r>
            <a:r>
              <a:rPr lang="en-US" sz="3600" b="1" dirty="0"/>
              <a:t>select the top innovators and reward the top 25 teams with a prize of INR 1 </a:t>
            </a:r>
            <a:r>
              <a:rPr lang="en-US" sz="3600" b="1" dirty="0" smtClean="0"/>
              <a:t>lakh. </a:t>
            </a:r>
          </a:p>
          <a:p>
            <a:r>
              <a:rPr lang="en-US" sz="3600" b="1" dirty="0" smtClean="0"/>
              <a:t>The </a:t>
            </a:r>
            <a:r>
              <a:rPr lang="en-US" sz="3600" b="1" dirty="0"/>
              <a:t>event is creating entrepreneurs by scaling up the student ideas into minimum viable </a:t>
            </a:r>
            <a:r>
              <a:rPr lang="en-US" sz="3600" b="1" dirty="0" smtClean="0"/>
              <a:t>product.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34714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Tamil Nadu Student Innovator Award (TNSI </a:t>
            </a:r>
            <a:r>
              <a:rPr lang="en-IN" b="1" dirty="0" smtClean="0">
                <a:solidFill>
                  <a:schemeClr val="bg1"/>
                </a:solidFill>
              </a:rPr>
              <a:t>2023)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2400300"/>
            <a:ext cx="11224260" cy="3619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u="sng" dirty="0" err="1" smtClean="0">
                <a:solidFill>
                  <a:schemeClr val="accent6">
                    <a:lumMod val="50000"/>
                  </a:schemeClr>
                </a:solidFill>
              </a:rPr>
              <a:t>Programme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</a:rPr>
              <a:t>includes the following stages: </a:t>
            </a:r>
            <a:endParaRPr lang="en-US" sz="36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1</a:t>
            </a:r>
            <a:r>
              <a:rPr lang="en-US" sz="3600" b="1" dirty="0"/>
              <a:t>. Entrepreneurship Awareness </a:t>
            </a:r>
            <a:r>
              <a:rPr lang="en-US" sz="3600" b="1" dirty="0" err="1" smtClean="0"/>
              <a:t>programmes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2</a:t>
            </a:r>
            <a:r>
              <a:rPr lang="en-US" sz="3600" b="1" dirty="0"/>
              <a:t>. Ideation (IDEA) Camp-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(</a:t>
            </a:r>
            <a:r>
              <a:rPr lang="en-US" sz="3600" b="1" dirty="0"/>
              <a:t>Design Thinking, Business plan preparation</a:t>
            </a:r>
            <a:r>
              <a:rPr lang="en-US" sz="3600" b="1" dirty="0" smtClean="0"/>
              <a:t>)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3</a:t>
            </a:r>
            <a:r>
              <a:rPr lang="en-US" sz="3600" b="1" dirty="0"/>
              <a:t>. Boot Camp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4</a:t>
            </a:r>
            <a:r>
              <a:rPr lang="en-US" sz="3600" b="1" dirty="0"/>
              <a:t>. State Level Pitch </a:t>
            </a:r>
            <a:r>
              <a:rPr lang="en-US" sz="3600" b="1" dirty="0" smtClean="0"/>
              <a:t>	</a:t>
            </a:r>
            <a:r>
              <a:rPr lang="en-US" sz="3600" b="1" dirty="0"/>
              <a:t>	</a:t>
            </a:r>
            <a:r>
              <a:rPr lang="en-US" sz="3600" b="1" dirty="0" smtClean="0"/>
              <a:t>5</a:t>
            </a:r>
            <a:r>
              <a:rPr lang="en-US" sz="3600" b="1" dirty="0"/>
              <a:t>. Fellowship/Prototyping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0460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Awareness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446020"/>
            <a:ext cx="11475720" cy="4114800"/>
          </a:xfrm>
        </p:spPr>
        <p:txBody>
          <a:bodyPr>
            <a:noAutofit/>
          </a:bodyPr>
          <a:lstStyle/>
          <a:p>
            <a:r>
              <a:rPr lang="en-US" sz="2500" b="1" dirty="0"/>
              <a:t>The objective is to acquaint the students on the entrepreneurship community, government efforts &amp; initiatives, the stakeholders, the journey from an aspirant to an entrepreneur, startup steps</a:t>
            </a:r>
            <a:r>
              <a:rPr lang="en-US" sz="2500" b="1" dirty="0" smtClean="0"/>
              <a:t>.</a:t>
            </a:r>
          </a:p>
          <a:p>
            <a:r>
              <a:rPr lang="en-US" sz="2500" b="1" dirty="0" smtClean="0"/>
              <a:t> </a:t>
            </a:r>
            <a:r>
              <a:rPr lang="en-US" sz="2500" b="1" dirty="0"/>
              <a:t>A website has been developed </a:t>
            </a:r>
            <a:r>
              <a:rPr lang="en-US" sz="2500" b="1" dirty="0" smtClean="0"/>
              <a:t>in-house </a:t>
            </a:r>
            <a:r>
              <a:rPr lang="en-US" sz="2500" b="1" dirty="0"/>
              <a:t>for registration of Ideas. </a:t>
            </a:r>
            <a:endParaRPr lang="en-US" sz="2500" b="1" dirty="0" smtClean="0"/>
          </a:p>
          <a:p>
            <a:r>
              <a:rPr lang="en-US" sz="2500" b="1" dirty="0" smtClean="0"/>
              <a:t>From </a:t>
            </a:r>
            <a:r>
              <a:rPr lang="en-US" sz="2500" b="1" dirty="0"/>
              <a:t>the ideas registered in the website, 50-60 ideas from each region will be selected and the student teams will be requested to attend the Idea camp to shape up their ideas</a:t>
            </a:r>
            <a:r>
              <a:rPr lang="en-US" sz="2500" b="1" dirty="0" smtClean="0"/>
              <a:t>.</a:t>
            </a:r>
          </a:p>
          <a:p>
            <a:r>
              <a:rPr lang="en-US" sz="2500" b="1" dirty="0" smtClean="0"/>
              <a:t> </a:t>
            </a:r>
            <a:r>
              <a:rPr lang="en-US" sz="2500" b="1" dirty="0"/>
              <a:t>It will be organized in all hubs</a:t>
            </a:r>
            <a:endParaRPr lang="en-IN" sz="2500" b="1" dirty="0"/>
          </a:p>
        </p:txBody>
      </p:sp>
    </p:spTree>
    <p:extLst>
      <p:ext uri="{BB962C8B-B14F-4D97-AF65-F5344CB8AC3E}">
        <p14:creationId xmlns:p14="http://schemas.microsoft.com/office/powerpoint/2010/main" val="40265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/>
              <a:t>Ideation Stage</a:t>
            </a:r>
            <a:endParaRPr lang="en-IN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400300"/>
            <a:ext cx="11384280" cy="413766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The </a:t>
            </a:r>
            <a:r>
              <a:rPr lang="en-US" sz="2500" b="1" dirty="0"/>
              <a:t>shortlisted good ideas taken into the second stage of the </a:t>
            </a:r>
            <a:r>
              <a:rPr lang="en-US" sz="2500" b="1" dirty="0" smtClean="0"/>
              <a:t>contest.</a:t>
            </a:r>
          </a:p>
          <a:p>
            <a:r>
              <a:rPr lang="en-US" sz="2500" b="1" dirty="0" smtClean="0"/>
              <a:t>Organizing </a:t>
            </a:r>
            <a:r>
              <a:rPr lang="en-US" sz="2500" b="1" dirty="0"/>
              <a:t>Design Thinking workshops and Business Plan preparation. </a:t>
            </a:r>
            <a:endParaRPr lang="en-US" sz="2500" b="1" dirty="0" smtClean="0"/>
          </a:p>
          <a:p>
            <a:r>
              <a:rPr lang="en-US" sz="2500" b="1" dirty="0" smtClean="0"/>
              <a:t>It </a:t>
            </a:r>
            <a:r>
              <a:rPr lang="en-US" sz="2500" b="1" dirty="0"/>
              <a:t>aims to validate ideas to make them better by breaking thought patterns, understanding customer needs, </a:t>
            </a:r>
            <a:r>
              <a:rPr lang="en-US" sz="2500" b="1" dirty="0" smtClean="0"/>
              <a:t>and </a:t>
            </a:r>
            <a:r>
              <a:rPr lang="en-US" sz="2500" b="1" dirty="0"/>
              <a:t>also challenging them to resolve real-time problems. </a:t>
            </a:r>
            <a:endParaRPr lang="en-US" sz="2500" b="1" dirty="0" smtClean="0"/>
          </a:p>
          <a:p>
            <a:r>
              <a:rPr lang="en-US" sz="2500" b="1" dirty="0" smtClean="0"/>
              <a:t>Each </a:t>
            </a:r>
            <a:r>
              <a:rPr lang="en-US" sz="2500" b="1" dirty="0"/>
              <a:t>and every IEDP Hubs will organize the </a:t>
            </a:r>
            <a:r>
              <a:rPr lang="en-US" sz="2500" b="1" dirty="0" err="1"/>
              <a:t>programmes</a:t>
            </a:r>
            <a:r>
              <a:rPr lang="en-US" sz="2500" b="1" dirty="0"/>
              <a:t> to train the selected teams</a:t>
            </a:r>
            <a:r>
              <a:rPr lang="en-US" sz="2500" b="1" dirty="0" smtClean="0"/>
              <a:t>.</a:t>
            </a:r>
          </a:p>
          <a:p>
            <a:r>
              <a:rPr lang="en-US" sz="2500" b="1" dirty="0" smtClean="0"/>
              <a:t> </a:t>
            </a:r>
            <a:r>
              <a:rPr lang="en-US" sz="2500" b="1" dirty="0"/>
              <a:t>From these ideas, 25 teams will be selected for participation in the Boot Camp to be organized by the Zonal Hub.</a:t>
            </a:r>
            <a:endParaRPr lang="en-IN" sz="2500" b="1" dirty="0"/>
          </a:p>
        </p:txBody>
      </p:sp>
    </p:spTree>
    <p:extLst>
      <p:ext uri="{BB962C8B-B14F-4D97-AF65-F5344CB8AC3E}">
        <p14:creationId xmlns:p14="http://schemas.microsoft.com/office/powerpoint/2010/main" val="111880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/>
              <a:t>Boot camps</a:t>
            </a:r>
            <a:endParaRPr lang="en-IN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420"/>
            <a:ext cx="11452860" cy="380238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The </a:t>
            </a:r>
            <a:r>
              <a:rPr lang="en-US" sz="2500" b="1" dirty="0"/>
              <a:t>3-day boot </a:t>
            </a:r>
            <a:r>
              <a:rPr lang="en-US" sz="2500" b="1" dirty="0" smtClean="0"/>
              <a:t>camp promises </a:t>
            </a:r>
            <a:r>
              <a:rPr lang="en-US" sz="2500" b="1" dirty="0"/>
              <a:t>the aspirants to lead them in the right direction</a:t>
            </a:r>
            <a:r>
              <a:rPr lang="en-US" sz="2500" b="1" dirty="0" smtClean="0"/>
              <a:t>.</a:t>
            </a:r>
          </a:p>
          <a:p>
            <a:r>
              <a:rPr lang="en-US" sz="2500" b="1" dirty="0" smtClean="0"/>
              <a:t>It is </a:t>
            </a:r>
            <a:r>
              <a:rPr lang="en-US" sz="2500" b="1" dirty="0"/>
              <a:t>expected to have 25 teams in a region (approx. 60 participants) who will have the firsthand experience from domain experts</a:t>
            </a:r>
            <a:r>
              <a:rPr lang="en-US" sz="2500" b="1" dirty="0" smtClean="0"/>
              <a:t>.</a:t>
            </a:r>
          </a:p>
          <a:p>
            <a:r>
              <a:rPr lang="en-US" sz="2500" b="1" dirty="0" smtClean="0"/>
              <a:t> </a:t>
            </a:r>
            <a:r>
              <a:rPr lang="en-US" sz="2500" b="1" dirty="0"/>
              <a:t>The participants will be exposed and coached in the areas of problem-opportunity analysis, </a:t>
            </a:r>
            <a:endParaRPr lang="en-US" sz="2500" b="1" dirty="0" smtClean="0"/>
          </a:p>
          <a:p>
            <a:r>
              <a:rPr lang="en-US" sz="2500" b="1" dirty="0" smtClean="0"/>
              <a:t>Selected </a:t>
            </a:r>
            <a:r>
              <a:rPr lang="en-US" sz="2500" b="1" dirty="0"/>
              <a:t>start-up ideas will be given an opportunity to pitch in front of mentors. </a:t>
            </a:r>
            <a:endParaRPr lang="en-US" sz="2500" b="1" dirty="0" smtClean="0"/>
          </a:p>
          <a:p>
            <a:r>
              <a:rPr lang="en-US" sz="2500" b="1" dirty="0" smtClean="0"/>
              <a:t>It will </a:t>
            </a:r>
            <a:r>
              <a:rPr lang="en-US" sz="2500" b="1" dirty="0"/>
              <a:t>motivate the participants’ vision in launching and scaling a business as well as the ability to inspire investors</a:t>
            </a:r>
            <a:endParaRPr lang="en-IN" sz="2500" b="1" dirty="0"/>
          </a:p>
        </p:txBody>
      </p:sp>
    </p:spTree>
    <p:extLst>
      <p:ext uri="{BB962C8B-B14F-4D97-AF65-F5344CB8AC3E}">
        <p14:creationId xmlns:p14="http://schemas.microsoft.com/office/powerpoint/2010/main" val="150829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Importance of </a:t>
            </a:r>
            <a:r>
              <a:rPr lang="en-US" sz="5300" dirty="0">
                <a:solidFill>
                  <a:schemeClr val="bg1"/>
                </a:solidFill>
                <a:latin typeface="Bahnschrift SemiBold" panose="020B0502040204020203" pitchFamily="34" charset="0"/>
              </a:rPr>
              <a:t>Entrepreneurship</a:t>
            </a:r>
            <a:r>
              <a:rPr lang="en-US" sz="4500" dirty="0">
                <a:solidFill>
                  <a:schemeClr val="accent5"/>
                </a:solidFill>
                <a:latin typeface="Bahnschrift SemiBold" panose="020B0502040204020203" pitchFamily="34" charset="0"/>
              </a:rPr>
              <a:t> </a:t>
            </a:r>
            <a:endParaRPr lang="en-IN" sz="45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2674620"/>
            <a:ext cx="10955555" cy="372618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Due to unemployment problem,   Government promotes </a:t>
            </a:r>
            <a:r>
              <a:rPr lang="en-US" sz="40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Entrepreneurship </a:t>
            </a:r>
            <a:r>
              <a:rPr lang="en-US" sz="4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by creating awareness ; sanctioning funds, etc.,</a:t>
            </a:r>
          </a:p>
          <a:p>
            <a:r>
              <a:rPr lang="en-US" sz="4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Lack of awareness among the </a:t>
            </a:r>
            <a:r>
              <a:rPr lang="en-US" sz="40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young 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   Graduates</a:t>
            </a:r>
            <a:r>
              <a:rPr lang="en-US" sz="4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.  </a:t>
            </a:r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22675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State level Pitch</a:t>
            </a:r>
            <a:endParaRPr lang="en-IN" sz="5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603500"/>
            <a:ext cx="11178540" cy="34163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The </a:t>
            </a:r>
            <a:r>
              <a:rPr lang="en-US" sz="3000" b="1" dirty="0"/>
              <a:t>teams selected from the 5 regions will participate in the </a:t>
            </a:r>
            <a:r>
              <a:rPr lang="en-US" sz="3000" b="1" dirty="0" smtClean="0"/>
              <a:t>State Level </a:t>
            </a:r>
            <a:r>
              <a:rPr lang="en-US" sz="3000" b="1" dirty="0"/>
              <a:t>Pitch to be organized by EDII at Chennai. </a:t>
            </a:r>
            <a:endParaRPr lang="en-US" sz="3000" b="1" dirty="0" smtClean="0"/>
          </a:p>
          <a:p>
            <a:r>
              <a:rPr lang="en-US" sz="3000" b="1" dirty="0" smtClean="0"/>
              <a:t>The </a:t>
            </a:r>
            <a:r>
              <a:rPr lang="en-US" sz="3000" b="1" dirty="0"/>
              <a:t>top 2- 5 teams from each region will be awarded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Re</a:t>
            </a:r>
            <a:r>
              <a:rPr lang="en-US" sz="3000" b="1" dirty="0"/>
              <a:t>. 1 lakh as fellowship award to convert their idea into a  </a:t>
            </a:r>
            <a:r>
              <a:rPr lang="en-US" sz="3000" b="1" dirty="0" smtClean="0"/>
              <a:t>   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 prototype</a:t>
            </a:r>
            <a:r>
              <a:rPr lang="en-US" sz="3000" b="1" dirty="0"/>
              <a:t>. </a:t>
            </a:r>
            <a:endParaRPr lang="en-US" sz="3000" b="1" dirty="0" smtClean="0"/>
          </a:p>
          <a:p>
            <a:r>
              <a:rPr lang="en-US" sz="3000" b="1" dirty="0" smtClean="0"/>
              <a:t>The </a:t>
            </a:r>
            <a:r>
              <a:rPr lang="en-US" sz="3000" b="1" dirty="0"/>
              <a:t>teams can choose the registered incubator of their choice which has the capacity to mentor them in building their prototype</a:t>
            </a:r>
            <a:r>
              <a:rPr lang="en-US" sz="2500" b="1" dirty="0"/>
              <a:t>.</a:t>
            </a:r>
            <a:endParaRPr lang="en-IN" sz="2500" b="1" dirty="0"/>
          </a:p>
        </p:txBody>
      </p:sp>
    </p:spTree>
    <p:extLst>
      <p:ext uri="{BB962C8B-B14F-4D97-AF65-F5344CB8AC3E}">
        <p14:creationId xmlns:p14="http://schemas.microsoft.com/office/powerpoint/2010/main" val="263978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500" b="1" dirty="0" smtClean="0">
              <a:solidFill>
                <a:srgbClr val="7030A0"/>
              </a:solidFill>
              <a:latin typeface="Blackadder ITC" panose="04020505051007020D02" pitchFamily="82" charset="0"/>
            </a:endParaRPr>
          </a:p>
          <a:p>
            <a:pPr marL="0" indent="0" algn="ctr">
              <a:buNone/>
            </a:pPr>
            <a:r>
              <a:rPr lang="en-US" sz="6500" b="1" dirty="0" smtClean="0">
                <a:solidFill>
                  <a:srgbClr val="7030A0"/>
                </a:solidFill>
                <a:latin typeface="Blackadder ITC" panose="04020505051007020D02" pitchFamily="82" charset="0"/>
              </a:rPr>
              <a:t>Thank </a:t>
            </a:r>
            <a:r>
              <a:rPr lang="en-US" sz="6500" b="1" dirty="0">
                <a:solidFill>
                  <a:srgbClr val="7030A0"/>
                </a:solidFill>
                <a:latin typeface="Blackadder ITC" panose="04020505051007020D02" pitchFamily="82" charset="0"/>
              </a:rPr>
              <a:t>You Very much</a:t>
            </a:r>
            <a:endParaRPr lang="en-IN" sz="6500" b="1" dirty="0">
              <a:solidFill>
                <a:srgbClr val="7030A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19"/>
            <a:ext cx="10299032" cy="1760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/>
            </a:r>
            <a:br>
              <a:rPr lang="en-US" sz="5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Objectives  </a:t>
            </a:r>
            <a:r>
              <a:rPr lang="en-US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2651760"/>
            <a:ext cx="12024360" cy="3668828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  <a:r>
              <a:rPr lang="en-US" sz="3900" b="1" dirty="0">
                <a:solidFill>
                  <a:schemeClr val="tx1"/>
                </a:solidFill>
                <a:latin typeface="Bahnschrift" panose="020B0502040204020203" pitchFamily="34" charset="0"/>
              </a:rPr>
              <a:t>Not to be Job seekers; but to be   </a:t>
            </a:r>
          </a:p>
          <a:p>
            <a:pPr marL="0" indent="0">
              <a:buNone/>
            </a:pPr>
            <a:r>
              <a:rPr lang="en-US" sz="3900" b="1" dirty="0">
                <a:solidFill>
                  <a:schemeClr val="tx1"/>
                </a:solidFill>
                <a:latin typeface="Bahnschrift" panose="020B0502040204020203" pitchFamily="34" charset="0"/>
              </a:rPr>
              <a:t>   </a:t>
            </a:r>
            <a:r>
              <a:rPr lang="en-US" sz="39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Job </a:t>
            </a:r>
            <a:r>
              <a:rPr lang="en-US" sz="3900" b="1" dirty="0">
                <a:solidFill>
                  <a:schemeClr val="tx1"/>
                </a:solidFill>
                <a:latin typeface="Bahnschrift" panose="020B0502040204020203" pitchFamily="34" charset="0"/>
              </a:rPr>
              <a:t>creators &amp; Job providers</a:t>
            </a:r>
            <a:r>
              <a:rPr lang="en-US" sz="39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US" sz="39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en-US" sz="3900" b="1" dirty="0">
                <a:solidFill>
                  <a:schemeClr val="tx1"/>
                </a:solidFill>
                <a:latin typeface="Bahnschrift" panose="020B0502040204020203" pitchFamily="34" charset="0"/>
              </a:rPr>
              <a:t> Helping and supporting the  society by </a:t>
            </a:r>
            <a:r>
              <a:rPr lang="en-US" sz="39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39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  developing </a:t>
            </a:r>
            <a:r>
              <a:rPr lang="en-US" sz="3900" b="1" dirty="0">
                <a:solidFill>
                  <a:schemeClr val="tx1"/>
                </a:solidFill>
                <a:latin typeface="Bahnschrift" panose="020B0502040204020203" pitchFamily="34" charset="0"/>
              </a:rPr>
              <a:t>and providing the low cost affordable </a:t>
            </a:r>
            <a:endParaRPr lang="en-US" sz="3900" b="1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 commodity</a:t>
            </a:r>
            <a:r>
              <a:rPr lang="en-US" sz="3900" b="1" dirty="0">
                <a:solidFill>
                  <a:schemeClr val="tx1"/>
                </a:solidFill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28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6063"/>
            <a:ext cx="10279424" cy="5582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chemeClr val="bg1"/>
                </a:solidFill>
                <a:latin typeface="Bahnschrift" panose="020B0502040204020203" pitchFamily="34" charset="0"/>
              </a:rPr>
              <a:t>Purusottam </a:t>
            </a:r>
            <a:r>
              <a:rPr lang="en-US" sz="35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Pawar</a:t>
            </a:r>
            <a:r>
              <a:rPr lang="en-US" sz="3500" b="1" dirty="0">
                <a:solidFill>
                  <a:schemeClr val="bg1"/>
                </a:solidFill>
                <a:latin typeface="Bahnschrift" panose="020B0502040204020203" pitchFamily="34" charset="0"/>
              </a:rPr>
              <a:t>, a professor from 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chemeClr val="bg1"/>
                </a:solidFill>
                <a:latin typeface="Bahnschrift" panose="020B0502040204020203" pitchFamily="34" charset="0"/>
              </a:rPr>
              <a:t>	</a:t>
            </a:r>
            <a:r>
              <a:rPr lang="en-US" sz="3500" b="1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Maharastra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334" y="2551837"/>
            <a:ext cx="109584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Bahnschrift" panose="020B0502040204020203" pitchFamily="34" charset="0"/>
              </a:rPr>
              <a:t>Trained </a:t>
            </a:r>
            <a:r>
              <a:rPr lang="en-US" sz="4000" b="1" dirty="0">
                <a:latin typeface="Bahnschrift" panose="020B0502040204020203" pitchFamily="34" charset="0"/>
              </a:rPr>
              <a:t>his students to develop 	machines in such a way to help the </a:t>
            </a:r>
            <a:r>
              <a:rPr lang="en-US" sz="4000" b="1" dirty="0" smtClean="0">
                <a:latin typeface="Bahnschrift" panose="020B0502040204020203" pitchFamily="34" charset="0"/>
              </a:rPr>
              <a:t>society with </a:t>
            </a:r>
            <a:r>
              <a:rPr lang="en-US" sz="4000" b="1" dirty="0">
                <a:latin typeface="Bahnschrift" panose="020B0502040204020203" pitchFamily="34" charset="0"/>
              </a:rPr>
              <a:t>low cost affordable commodity.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Examples: 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	1. Stir Casting Furnace		2. 	Solar Dryer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	3. Plastic Shredding Machine</a:t>
            </a:r>
            <a:endParaRPr lang="en-IN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Machines with low cost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6" b="35673"/>
          <a:stretch/>
        </p:blipFill>
        <p:spPr>
          <a:xfrm>
            <a:off x="481263" y="2377440"/>
            <a:ext cx="11497377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288758"/>
            <a:ext cx="10170695" cy="1331495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en-US" sz="4000" b="1" u="sng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4000" b="1" u="sng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Innovation </a:t>
            </a:r>
            <a:r>
              <a:rPr lang="en-US" sz="4000" b="1" u="sng" dirty="0">
                <a:solidFill>
                  <a:schemeClr val="bg1"/>
                </a:solidFill>
                <a:latin typeface="Bahnschrift" panose="020B0502040204020203" pitchFamily="34" charset="0"/>
              </a:rPr>
              <a:t>in Entrepreneurship</a:t>
            </a:r>
            <a:endParaRPr lang="en-IN" sz="4000" b="1" u="sng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423159"/>
            <a:ext cx="11855116" cy="42748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 Thinking </a:t>
            </a:r>
            <a:r>
              <a:rPr lang="en-US" sz="4000" b="1" dirty="0">
                <a:solidFill>
                  <a:srgbClr val="000000"/>
                </a:solidFill>
                <a:latin typeface="Bahnschrift" panose="020B0502040204020203" pitchFamily="34" charset="0"/>
              </a:rPr>
              <a:t>differently	 -	</a:t>
            </a:r>
            <a:r>
              <a:rPr lang="en-US" sz="40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Mechanism </a:t>
            </a:r>
            <a:r>
              <a:rPr lang="en-US" sz="4000" b="1" dirty="0">
                <a:solidFill>
                  <a:srgbClr val="000000"/>
                </a:solidFill>
                <a:latin typeface="Bahnschrift" panose="020B0502040204020203" pitchFamily="34" charset="0"/>
              </a:rPr>
              <a:t>of Grinder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 Thomas </a:t>
            </a:r>
            <a:r>
              <a:rPr lang="en-US" sz="4000" b="1" dirty="0">
                <a:solidFill>
                  <a:srgbClr val="000000"/>
                </a:solidFill>
                <a:latin typeface="Bahnschrift" panose="020B0502040204020203" pitchFamily="34" charset="0"/>
              </a:rPr>
              <a:t>Alva Edison -	</a:t>
            </a:r>
            <a:r>
              <a:rPr lang="en-US" sz="40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Invention </a:t>
            </a:r>
            <a:r>
              <a:rPr lang="en-US" sz="4000" b="1" dirty="0">
                <a:solidFill>
                  <a:srgbClr val="000000"/>
                </a:solidFill>
                <a:latin typeface="Bahnschrift" panose="020B0502040204020203" pitchFamily="34" charset="0"/>
              </a:rPr>
              <a:t>of </a:t>
            </a:r>
            <a:r>
              <a:rPr lang="en-US" sz="40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Electric Bulb</a:t>
            </a:r>
            <a:endParaRPr lang="en-US" sz="4000" b="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en-US" sz="40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Innovators &amp; Entrepreneurs </a:t>
            </a:r>
            <a:r>
              <a:rPr lang="en-US" sz="4000" b="1" dirty="0">
                <a:solidFill>
                  <a:srgbClr val="000000"/>
                </a:solidFill>
                <a:latin typeface="Bahnschrift" panose="020B0502040204020203" pitchFamily="34" charset="0"/>
              </a:rPr>
              <a:t>– </a:t>
            </a:r>
            <a:endParaRPr lang="en-US" sz="4000" b="1" dirty="0" smtClean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as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problem solvers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Bahnschrift" panose="020B0502040204020203" pitchFamily="34" charset="0"/>
              </a:rPr>
              <a:t> Thinking </a:t>
            </a:r>
            <a:r>
              <a:rPr lang="en-US" sz="4000" b="1" dirty="0">
                <a:solidFill>
                  <a:srgbClr val="000000"/>
                </a:solidFill>
                <a:latin typeface="Bahnschrift" panose="020B0502040204020203" pitchFamily="34" charset="0"/>
              </a:rPr>
              <a:t>out of the box</a:t>
            </a:r>
            <a:endParaRPr lang="en-IN" sz="4000" b="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03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en-US" sz="5000" b="1" dirty="0">
                <a:solidFill>
                  <a:schemeClr val="bg1"/>
                </a:solidFill>
                <a:latin typeface="Bahnschrift" panose="020B0502040204020203" pitchFamily="34" charset="0"/>
                <a:ea typeface="+mn-ea"/>
                <a:cs typeface="+mn-cs"/>
              </a:rPr>
              <a:t>Updating is must</a:t>
            </a:r>
            <a:r>
              <a:rPr lang="en-US" sz="4000" b="1" dirty="0">
                <a:solidFill>
                  <a:srgbClr val="D53DD0">
                    <a:lumMod val="50000"/>
                  </a:srgbClr>
                </a:solidFill>
                <a:latin typeface="Bahnschrift" panose="020B0502040204020203" pitchFamily="34" charset="0"/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srgbClr val="D53DD0">
                    <a:lumMod val="50000"/>
                  </a:srgbClr>
                </a:solidFill>
                <a:latin typeface="Bahnschrift" panose="020B0502040204020203" pitchFamily="34" charset="0"/>
                <a:ea typeface="+mn-ea"/>
                <a:cs typeface="+mn-cs"/>
              </a:rPr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57712"/>
          <a:stretch/>
        </p:blipFill>
        <p:spPr>
          <a:xfrm>
            <a:off x="914400" y="2423159"/>
            <a:ext cx="10104120" cy="4000501"/>
          </a:xfrm>
        </p:spPr>
      </p:pic>
    </p:spTree>
    <p:extLst>
      <p:ext uri="{BB962C8B-B14F-4D97-AF65-F5344CB8AC3E}">
        <p14:creationId xmlns:p14="http://schemas.microsoft.com/office/powerpoint/2010/main" val="278474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b="1" dirty="0">
                <a:solidFill>
                  <a:prstClr val="white"/>
                </a:solidFill>
                <a:latin typeface="Bahnschrift" panose="020B0502040204020203" pitchFamily="34" charset="0"/>
              </a:rPr>
              <a:t>Updating is must</a:t>
            </a:r>
            <a:r>
              <a:rPr lang="en-US" sz="4000" b="1" dirty="0">
                <a:solidFill>
                  <a:srgbClr val="D53DD0">
                    <a:lumMod val="50000"/>
                  </a:srgbClr>
                </a:solidFill>
                <a:latin typeface="Bahnschrift" panose="020B0502040204020203" pitchFamily="34" charset="0"/>
              </a:rPr>
              <a:t/>
            </a:r>
            <a:br>
              <a:rPr lang="en-US" sz="4000" b="1" dirty="0">
                <a:solidFill>
                  <a:srgbClr val="D53DD0">
                    <a:lumMod val="50000"/>
                  </a:srgbClr>
                </a:solidFill>
                <a:latin typeface="Bahnschrift" panose="020B0502040204020203" pitchFamily="34" charset="0"/>
              </a:rPr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6" y="2354580"/>
            <a:ext cx="10320003" cy="4206240"/>
          </a:xfrm>
        </p:spPr>
      </p:pic>
    </p:spTree>
    <p:extLst>
      <p:ext uri="{BB962C8B-B14F-4D97-AF65-F5344CB8AC3E}">
        <p14:creationId xmlns:p14="http://schemas.microsoft.com/office/powerpoint/2010/main" val="126930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03242" cy="9625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b="1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Madhampatti</a:t>
            </a: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Rengaraj</a:t>
            </a:r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	 (Catering &amp; Food Industry)</a:t>
            </a:r>
            <a:r>
              <a:rPr lang="en-IN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en-IN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endParaRPr lang="en-IN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2213810"/>
            <a:ext cx="4267200" cy="4283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51459"/>
          <a:stretch/>
        </p:blipFill>
        <p:spPr>
          <a:xfrm>
            <a:off x="4427621" y="2213810"/>
            <a:ext cx="6930191" cy="235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b="69824"/>
          <a:stretch/>
        </p:blipFill>
        <p:spPr>
          <a:xfrm>
            <a:off x="4427621" y="4572000"/>
            <a:ext cx="6930191" cy="20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662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Rounded MT Bold</vt:lpstr>
      <vt:lpstr>Bahnschrift</vt:lpstr>
      <vt:lpstr>Bahnschrift SemiBold</vt:lpstr>
      <vt:lpstr>Blackadder ITC</vt:lpstr>
      <vt:lpstr>Bookman Old Style</vt:lpstr>
      <vt:lpstr>Century Gothic</vt:lpstr>
      <vt:lpstr>Wingdings 3</vt:lpstr>
      <vt:lpstr>Ion Boardroom</vt:lpstr>
      <vt:lpstr>     Dr. S. KATHAR USEAN, M.A., M.Phil., B.Ed., Ph.D., NET,SET., Coordinator – Entrepreneurship Development Cell &amp; Assistant Professor of English Jamal Mohamed College, Trichy.  </vt:lpstr>
      <vt:lpstr>Importance of Entrepreneurship </vt:lpstr>
      <vt:lpstr> Objectives   </vt:lpstr>
      <vt:lpstr>PowerPoint Presentation</vt:lpstr>
      <vt:lpstr>Machines with low cost</vt:lpstr>
      <vt:lpstr> Innovation in Entrepreneurship</vt:lpstr>
      <vt:lpstr>Updating is must </vt:lpstr>
      <vt:lpstr>Updating is must </vt:lpstr>
      <vt:lpstr>          Madhampatti Rengaraj  (Catering &amp; Food Industry) </vt:lpstr>
      <vt:lpstr> Auto Annadurai</vt:lpstr>
      <vt:lpstr>    Marketing Strategies  </vt:lpstr>
      <vt:lpstr> Competencies and characteristics  1) Creativity and Innovation   2) Information seeker  3) Effective strategists       4) Committed to                  working   5) Systematic planning     6)Problem solver  7)Self-confidence </vt:lpstr>
      <vt:lpstr>Innovation and Entrepreneurship Development Programme (IEDP)</vt:lpstr>
      <vt:lpstr>EDII-IEDP </vt:lpstr>
      <vt:lpstr>Tamil Nadu Student Innovators (TNSI)</vt:lpstr>
      <vt:lpstr>Tamil Nadu Student Innovator Award (TNSI 2023)</vt:lpstr>
      <vt:lpstr>Awareness Creation</vt:lpstr>
      <vt:lpstr>Ideation Stage</vt:lpstr>
      <vt:lpstr>Boot camps</vt:lpstr>
      <vt:lpstr>State level Pitch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S. KATHAR USEAN,M.A., M.Phil., B.Ed., Ph.D, NET,SET COORDINATOR – ENTREPRENEURSHIP DEVELOPMENT CELL &amp; ASSISTANT PROFESSOR OF ENGLISH JAMAL MOHAMED COLLEGE, TRICHY.</dc:title>
  <dc:creator>Eng staff</dc:creator>
  <cp:lastModifiedBy>Staff</cp:lastModifiedBy>
  <cp:revision>28</cp:revision>
  <dcterms:created xsi:type="dcterms:W3CDTF">2022-09-06T04:53:05Z</dcterms:created>
  <dcterms:modified xsi:type="dcterms:W3CDTF">2023-04-06T10:01:37Z</dcterms:modified>
</cp:coreProperties>
</file>